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86FE"/>
    <a:srgbClr val="A2FFFF"/>
    <a:srgbClr val="166EB4"/>
    <a:srgbClr val="00397C"/>
    <a:srgbClr val="0000FF"/>
    <a:srgbClr val="FF5B5B"/>
    <a:srgbClr val="FF0909"/>
    <a:srgbClr val="FF1919"/>
    <a:srgbClr val="FFFFFF"/>
    <a:srgbClr val="30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256" autoAdjust="0"/>
  </p:normalViewPr>
  <p:slideViewPr>
    <p:cSldViewPr snapToGrid="0">
      <p:cViewPr varScale="1">
        <p:scale>
          <a:sx n="79" d="100"/>
          <a:sy n="79" d="100"/>
        </p:scale>
        <p:origin x="168" y="9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0216C4-7F82-43CA-987A-73C7D8AB1566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E15BF10-813B-42F0-A02D-12A88B4072D4}" type="pres">
      <dgm:prSet presAssocID="{180216C4-7F82-43CA-987A-73C7D8AB156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797B07A0-C72E-48A4-8F63-AF6AC99089AA}" type="presOf" srcId="{180216C4-7F82-43CA-987A-73C7D8AB1566}" destId="{4E15BF10-813B-42F0-A02D-12A88B4072D4}" srcOrd="0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TreeModel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DefaultTreeModel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 val="init"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F965558-2F11-4073-B3DA-202DCB8B9E14}" type="pres">
      <dgm:prSet presAssocID="{514AC728-F107-4AD7-9EC6-573E07B22842}" presName="Name37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 val="init"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485369A5-592E-41EE-BD5D-ACEC6382FD37}" type="presOf" srcId="{514AC728-F107-4AD7-9EC6-573E07B22842}" destId="{1F965558-2F11-4073-B3DA-202DCB8B9E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5394623F-218A-410A-B8A7-2A09AB2046A5}" type="presParOf" srcId="{7B0CC530-CB6D-44B4-9ED9-B60206B3F5CA}" destId="{1F965558-2F11-4073-B3DA-202DCB8B9E14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TreeModel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DefaultTreeModel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 val="init"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F965558-2F11-4073-B3DA-202DCB8B9E14}" type="pres">
      <dgm:prSet presAssocID="{514AC728-F107-4AD7-9EC6-573E07B22842}" presName="Name37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 val="init"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485369A5-592E-41EE-BD5D-ACEC6382FD37}" type="presOf" srcId="{514AC728-F107-4AD7-9EC6-573E07B22842}" destId="{1F965558-2F11-4073-B3DA-202DCB8B9E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5394623F-218A-410A-B8A7-2A09AB2046A5}" type="presParOf" srcId="{7B0CC530-CB6D-44B4-9ED9-B60206B3F5CA}" destId="{1F965558-2F11-4073-B3DA-202DCB8B9E14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TreeModel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DefaultTreeModel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 val="init"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F965558-2F11-4073-B3DA-202DCB8B9E14}" type="pres">
      <dgm:prSet presAssocID="{514AC728-F107-4AD7-9EC6-573E07B22842}" presName="Name37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 val="init"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485369A5-592E-41EE-BD5D-ACEC6382FD37}" type="presOf" srcId="{514AC728-F107-4AD7-9EC6-573E07B22842}" destId="{1F965558-2F11-4073-B3DA-202DCB8B9E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5394623F-218A-410A-B8A7-2A09AB2046A5}" type="presParOf" srcId="{7B0CC530-CB6D-44B4-9ED9-B60206B3F5CA}" destId="{1F965558-2F11-4073-B3DA-202DCB8B9E14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B379EA1-C26B-4FE9-B1B7-788B594C827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12B576-B640-42D0-9CEE-FD586799096E}">
      <dgm:prSet phldrT="[Text]"/>
      <dgm:spPr/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TreeNode</a:t>
          </a:r>
          <a:endParaRPr lang="en-US" dirty="0"/>
        </a:p>
      </dgm:t>
    </dgm:pt>
    <dgm:pt modelId="{A8A33A16-5998-4BCF-8B7A-D8F2573386B5}" type="parTrans" cxnId="{1A7EF880-F283-4966-8284-C8B467E80033}">
      <dgm:prSet/>
      <dgm:spPr/>
      <dgm:t>
        <a:bodyPr/>
        <a:lstStyle/>
        <a:p>
          <a:endParaRPr lang="en-US"/>
        </a:p>
      </dgm:t>
    </dgm:pt>
    <dgm:pt modelId="{2CA1F357-3EEE-4884-AA83-6539C8017263}" type="sibTrans" cxnId="{1A7EF880-F283-4966-8284-C8B467E80033}">
      <dgm:prSet/>
      <dgm:spPr/>
      <dgm:t>
        <a:bodyPr/>
        <a:lstStyle/>
        <a:p>
          <a:endParaRPr lang="en-US"/>
        </a:p>
      </dgm:t>
    </dgm:pt>
    <dgm:pt modelId="{600EDB1A-76FC-42AC-A675-FBF9B20DB0CD}">
      <dgm:prSet phldrT="[Text]"/>
      <dgm:spPr>
        <a:solidFill>
          <a:schemeClr val="accent1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Interface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MutableTreeNode</a:t>
          </a:r>
          <a:endParaRPr lang="en-US" dirty="0"/>
        </a:p>
      </dgm:t>
    </dgm:pt>
    <dgm:pt modelId="{514AC728-F107-4AD7-9EC6-573E07B22842}" type="parTrans" cxnId="{BC212ED4-A215-4313-80DC-D8FBABEEB163}">
      <dgm:prSet/>
      <dgm:spPr/>
      <dgm:t>
        <a:bodyPr/>
        <a:lstStyle/>
        <a:p>
          <a:endParaRPr lang="en-US"/>
        </a:p>
      </dgm:t>
    </dgm:pt>
    <dgm:pt modelId="{38DB0F9F-2D50-4328-8A98-F3DD87B2D4C7}" type="sibTrans" cxnId="{BC212ED4-A215-4313-80DC-D8FBABEEB163}">
      <dgm:prSet/>
      <dgm:spPr/>
      <dgm:t>
        <a:bodyPr/>
        <a:lstStyle/>
        <a:p>
          <a:endParaRPr lang="en-US"/>
        </a:p>
      </dgm:t>
    </dgm:pt>
    <dgm:pt modelId="{B92D3BB7-1A4F-4290-9152-23461E7E7A99}">
      <dgm:prSet/>
      <dgm:spPr>
        <a:solidFill>
          <a:srgbClr val="FF0000"/>
        </a:solidFill>
      </dgm:spPr>
      <dgm:t>
        <a:bodyPr/>
        <a:lstStyle/>
        <a:p>
          <a:r>
            <a:rPr lang="sr-Latn-RS" dirty="0"/>
            <a:t>&lt;&lt;</a:t>
          </a:r>
          <a:r>
            <a:rPr lang="sr-Latn-RS" dirty="0" err="1"/>
            <a:t>Class</a:t>
          </a:r>
          <a:r>
            <a:rPr lang="sr-Latn-RS" dirty="0"/>
            <a:t>&gt;&gt;</a:t>
          </a:r>
          <a:br>
            <a:rPr lang="sr-Latn-RS" dirty="0"/>
          </a:br>
          <a:r>
            <a:rPr lang="sr-Latn-RS" dirty="0" err="1"/>
            <a:t>DefaultMutableTreeNode</a:t>
          </a:r>
          <a:endParaRPr lang="en-US" dirty="0"/>
        </a:p>
      </dgm:t>
    </dgm:pt>
    <dgm:pt modelId="{AABEC32B-3315-4938-87DE-2E73FC643E52}" type="parTrans" cxnId="{79958C83-469C-49C1-BA58-5DA474CB789E}">
      <dgm:prSet/>
      <dgm:spPr/>
      <dgm:t>
        <a:bodyPr/>
        <a:lstStyle/>
        <a:p>
          <a:endParaRPr lang="en-US"/>
        </a:p>
      </dgm:t>
    </dgm:pt>
    <dgm:pt modelId="{29873B7F-CF3E-40BA-9B85-C708EFCCFD2B}" type="sibTrans" cxnId="{79958C83-469C-49C1-BA58-5DA474CB789E}">
      <dgm:prSet/>
      <dgm:spPr/>
      <dgm:t>
        <a:bodyPr/>
        <a:lstStyle/>
        <a:p>
          <a:endParaRPr lang="en-US"/>
        </a:p>
      </dgm:t>
    </dgm:pt>
    <dgm:pt modelId="{A4964AA7-BFB0-4D49-A71E-61E233520256}" type="pres">
      <dgm:prSet presAssocID="{2B379EA1-C26B-4FE9-B1B7-788B594C827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E527D78-97FC-4187-AC5C-2185A2758204}" type="pres">
      <dgm:prSet presAssocID="{2612B576-B640-42D0-9CEE-FD586799096E}" presName="hierRoot1" presStyleCnt="0">
        <dgm:presLayoutVars>
          <dgm:hierBranch/>
        </dgm:presLayoutVars>
      </dgm:prSet>
      <dgm:spPr/>
    </dgm:pt>
    <dgm:pt modelId="{89BA9DE0-D571-4E7D-AECE-F0533767AE95}" type="pres">
      <dgm:prSet presAssocID="{2612B576-B640-42D0-9CEE-FD586799096E}" presName="rootComposite1" presStyleCnt="0"/>
      <dgm:spPr/>
    </dgm:pt>
    <dgm:pt modelId="{CFA64DFD-1C3B-4EFC-BBC6-936430B2C51C}" type="pres">
      <dgm:prSet presAssocID="{2612B576-B640-42D0-9CEE-FD586799096E}" presName="rootText1" presStyleLbl="node0" presStyleIdx="0" presStyleCnt="1" custScaleX="151204">
        <dgm:presLayoutVars>
          <dgm:chPref val="3"/>
        </dgm:presLayoutVars>
      </dgm:prSet>
      <dgm:spPr/>
    </dgm:pt>
    <dgm:pt modelId="{5760758C-F375-4E5E-990D-AB77385EE4D3}" type="pres">
      <dgm:prSet presAssocID="{2612B576-B640-42D0-9CEE-FD586799096E}" presName="rootConnector1" presStyleLbl="node1" presStyleIdx="0" presStyleCnt="0"/>
      <dgm:spPr/>
    </dgm:pt>
    <dgm:pt modelId="{7B0CC530-CB6D-44B4-9ED9-B60206B3F5CA}" type="pres">
      <dgm:prSet presAssocID="{2612B576-B640-42D0-9CEE-FD586799096E}" presName="hierChild2" presStyleCnt="0"/>
      <dgm:spPr/>
    </dgm:pt>
    <dgm:pt modelId="{1D0A252E-C819-4E6E-B17C-3204056EB1C3}" type="pres">
      <dgm:prSet presAssocID="{514AC728-F107-4AD7-9EC6-573E07B22842}" presName="Name35" presStyleLbl="parChTrans1D2" presStyleIdx="0" presStyleCnt="1"/>
      <dgm:spPr/>
    </dgm:pt>
    <dgm:pt modelId="{AD4F92AC-80DE-4182-80E0-DB372CC31153}" type="pres">
      <dgm:prSet presAssocID="{600EDB1A-76FC-42AC-A675-FBF9B20DB0CD}" presName="hierRoot2" presStyleCnt="0">
        <dgm:presLayoutVars>
          <dgm:hierBranch/>
        </dgm:presLayoutVars>
      </dgm:prSet>
      <dgm:spPr/>
    </dgm:pt>
    <dgm:pt modelId="{CC92FE44-C44D-4B48-A158-7F1DC03CF6DF}" type="pres">
      <dgm:prSet presAssocID="{600EDB1A-76FC-42AC-A675-FBF9B20DB0CD}" presName="rootComposite" presStyleCnt="0"/>
      <dgm:spPr/>
    </dgm:pt>
    <dgm:pt modelId="{3965D373-2782-40AB-BA42-4DC456DA3660}" type="pres">
      <dgm:prSet presAssocID="{600EDB1A-76FC-42AC-A675-FBF9B20DB0CD}" presName="rootText" presStyleLbl="node2" presStyleIdx="0" presStyleCnt="1" custScaleX="151204">
        <dgm:presLayoutVars>
          <dgm:chPref val="3"/>
        </dgm:presLayoutVars>
      </dgm:prSet>
      <dgm:spPr/>
    </dgm:pt>
    <dgm:pt modelId="{946B11BC-1177-4A50-80BA-E4CBBA2188C7}" type="pres">
      <dgm:prSet presAssocID="{600EDB1A-76FC-42AC-A675-FBF9B20DB0CD}" presName="rootConnector" presStyleLbl="node2" presStyleIdx="0" presStyleCnt="1"/>
      <dgm:spPr/>
    </dgm:pt>
    <dgm:pt modelId="{BAF707C9-6E44-4C8B-9E7D-EE14A0C96676}" type="pres">
      <dgm:prSet presAssocID="{600EDB1A-76FC-42AC-A675-FBF9B20DB0CD}" presName="hierChild4" presStyleCnt="0"/>
      <dgm:spPr/>
    </dgm:pt>
    <dgm:pt modelId="{F8A41F3C-7841-4BFC-846B-27AEED98D697}" type="pres">
      <dgm:prSet presAssocID="{AABEC32B-3315-4938-87DE-2E73FC643E52}" presName="Name35" presStyleLbl="parChTrans1D3" presStyleIdx="0" presStyleCnt="1"/>
      <dgm:spPr/>
    </dgm:pt>
    <dgm:pt modelId="{8829B1D6-7F9D-411E-AF19-C1ECB40522FB}" type="pres">
      <dgm:prSet presAssocID="{B92D3BB7-1A4F-4290-9152-23461E7E7A99}" presName="hierRoot2" presStyleCnt="0">
        <dgm:presLayoutVars>
          <dgm:hierBranch val="init"/>
        </dgm:presLayoutVars>
      </dgm:prSet>
      <dgm:spPr/>
    </dgm:pt>
    <dgm:pt modelId="{4A5D8FE8-0D20-484F-AD68-B7F55A229F47}" type="pres">
      <dgm:prSet presAssocID="{B92D3BB7-1A4F-4290-9152-23461E7E7A99}" presName="rootComposite" presStyleCnt="0"/>
      <dgm:spPr/>
    </dgm:pt>
    <dgm:pt modelId="{7AAE6B6A-59FC-4C8A-8BDA-E13573D13C14}" type="pres">
      <dgm:prSet presAssocID="{B92D3BB7-1A4F-4290-9152-23461E7E7A99}" presName="rootText" presStyleLbl="node3" presStyleIdx="0" presStyleCnt="1" custScaleX="151204">
        <dgm:presLayoutVars>
          <dgm:chPref val="3"/>
        </dgm:presLayoutVars>
      </dgm:prSet>
      <dgm:spPr/>
    </dgm:pt>
    <dgm:pt modelId="{498DBD09-D41C-45FB-823B-B3C905022AD0}" type="pres">
      <dgm:prSet presAssocID="{B92D3BB7-1A4F-4290-9152-23461E7E7A99}" presName="rootConnector" presStyleLbl="node3" presStyleIdx="0" presStyleCnt="1"/>
      <dgm:spPr/>
    </dgm:pt>
    <dgm:pt modelId="{AA315DCB-6ABD-4D72-9DDF-9436B8AF9100}" type="pres">
      <dgm:prSet presAssocID="{B92D3BB7-1A4F-4290-9152-23461E7E7A99}" presName="hierChild4" presStyleCnt="0"/>
      <dgm:spPr/>
    </dgm:pt>
    <dgm:pt modelId="{A83E0CFB-B420-4191-A85C-50A5A94F7BFF}" type="pres">
      <dgm:prSet presAssocID="{B92D3BB7-1A4F-4290-9152-23461E7E7A99}" presName="hierChild5" presStyleCnt="0"/>
      <dgm:spPr/>
    </dgm:pt>
    <dgm:pt modelId="{6D0C7B29-2039-4320-AA02-3BD91D97A689}" type="pres">
      <dgm:prSet presAssocID="{600EDB1A-76FC-42AC-A675-FBF9B20DB0CD}" presName="hierChild5" presStyleCnt="0"/>
      <dgm:spPr/>
    </dgm:pt>
    <dgm:pt modelId="{C6D6D663-18E2-4742-BCC1-6A15A7DD2200}" type="pres">
      <dgm:prSet presAssocID="{2612B576-B640-42D0-9CEE-FD586799096E}" presName="hierChild3" presStyleCnt="0"/>
      <dgm:spPr/>
    </dgm:pt>
  </dgm:ptLst>
  <dgm:cxnLst>
    <dgm:cxn modelId="{B2F01C1C-4377-4BB5-8618-AC6BC75A232E}" type="presOf" srcId="{AABEC32B-3315-4938-87DE-2E73FC643E52}" destId="{F8A41F3C-7841-4BFC-846B-27AEED98D697}" srcOrd="0" destOrd="0" presId="urn:microsoft.com/office/officeart/2005/8/layout/orgChart1"/>
    <dgm:cxn modelId="{E7430C37-B3E2-4A2D-B9FC-0524B16613FF}" type="presOf" srcId="{600EDB1A-76FC-42AC-A675-FBF9B20DB0CD}" destId="{946B11BC-1177-4A50-80BA-E4CBBA2188C7}" srcOrd="1" destOrd="0" presId="urn:microsoft.com/office/officeart/2005/8/layout/orgChart1"/>
    <dgm:cxn modelId="{73DF303A-9D22-436C-84BC-C01E65FA49D5}" type="presOf" srcId="{2612B576-B640-42D0-9CEE-FD586799096E}" destId="{5760758C-F375-4E5E-990D-AB77385EE4D3}" srcOrd="1" destOrd="0" presId="urn:microsoft.com/office/officeart/2005/8/layout/orgChart1"/>
    <dgm:cxn modelId="{0615086C-EEAE-412C-8883-221B5ED23D73}" type="presOf" srcId="{600EDB1A-76FC-42AC-A675-FBF9B20DB0CD}" destId="{3965D373-2782-40AB-BA42-4DC456DA3660}" srcOrd="0" destOrd="0" presId="urn:microsoft.com/office/officeart/2005/8/layout/orgChart1"/>
    <dgm:cxn modelId="{1A7EF880-F283-4966-8284-C8B467E80033}" srcId="{2B379EA1-C26B-4FE9-B1B7-788B594C827A}" destId="{2612B576-B640-42D0-9CEE-FD586799096E}" srcOrd="0" destOrd="0" parTransId="{A8A33A16-5998-4BCF-8B7A-D8F2573386B5}" sibTransId="{2CA1F357-3EEE-4884-AA83-6539C8017263}"/>
    <dgm:cxn modelId="{79958C83-469C-49C1-BA58-5DA474CB789E}" srcId="{600EDB1A-76FC-42AC-A675-FBF9B20DB0CD}" destId="{B92D3BB7-1A4F-4290-9152-23461E7E7A99}" srcOrd="0" destOrd="0" parTransId="{AABEC32B-3315-4938-87DE-2E73FC643E52}" sibTransId="{29873B7F-CF3E-40BA-9B85-C708EFCCFD2B}"/>
    <dgm:cxn modelId="{EAC8559F-CB19-421E-A62E-F19589015817}" type="presOf" srcId="{B92D3BB7-1A4F-4290-9152-23461E7E7A99}" destId="{498DBD09-D41C-45FB-823B-B3C905022AD0}" srcOrd="1" destOrd="0" presId="urn:microsoft.com/office/officeart/2005/8/layout/orgChart1"/>
    <dgm:cxn modelId="{6EF34BB8-2DDF-4A94-8896-B1FB50627BFC}" type="presOf" srcId="{514AC728-F107-4AD7-9EC6-573E07B22842}" destId="{1D0A252E-C819-4E6E-B17C-3204056EB1C3}" srcOrd="0" destOrd="0" presId="urn:microsoft.com/office/officeart/2005/8/layout/orgChart1"/>
    <dgm:cxn modelId="{8DCE53C0-B759-432A-ABEE-E99F722E1430}" type="presOf" srcId="{B92D3BB7-1A4F-4290-9152-23461E7E7A99}" destId="{7AAE6B6A-59FC-4C8A-8BDA-E13573D13C14}" srcOrd="0" destOrd="0" presId="urn:microsoft.com/office/officeart/2005/8/layout/orgChart1"/>
    <dgm:cxn modelId="{64438BCF-3A90-4FB0-BF03-C8638C079261}" type="presOf" srcId="{2B379EA1-C26B-4FE9-B1B7-788B594C827A}" destId="{A4964AA7-BFB0-4D49-A71E-61E233520256}" srcOrd="0" destOrd="0" presId="urn:microsoft.com/office/officeart/2005/8/layout/orgChart1"/>
    <dgm:cxn modelId="{BC212ED4-A215-4313-80DC-D8FBABEEB163}" srcId="{2612B576-B640-42D0-9CEE-FD586799096E}" destId="{600EDB1A-76FC-42AC-A675-FBF9B20DB0CD}" srcOrd="0" destOrd="0" parTransId="{514AC728-F107-4AD7-9EC6-573E07B22842}" sibTransId="{38DB0F9F-2D50-4328-8A98-F3DD87B2D4C7}"/>
    <dgm:cxn modelId="{98B309F5-145C-4EAF-B6DE-EB48EAE646CB}" type="presOf" srcId="{2612B576-B640-42D0-9CEE-FD586799096E}" destId="{CFA64DFD-1C3B-4EFC-BBC6-936430B2C51C}" srcOrd="0" destOrd="0" presId="urn:microsoft.com/office/officeart/2005/8/layout/orgChart1"/>
    <dgm:cxn modelId="{70FEB627-9F53-4B67-A0FC-115E0AEBA6C1}" type="presParOf" srcId="{A4964AA7-BFB0-4D49-A71E-61E233520256}" destId="{DE527D78-97FC-4187-AC5C-2185A2758204}" srcOrd="0" destOrd="0" presId="urn:microsoft.com/office/officeart/2005/8/layout/orgChart1"/>
    <dgm:cxn modelId="{1D15B4D9-C9DF-4DF2-8801-B9FC284A4DAE}" type="presParOf" srcId="{DE527D78-97FC-4187-AC5C-2185A2758204}" destId="{89BA9DE0-D571-4E7D-AECE-F0533767AE95}" srcOrd="0" destOrd="0" presId="urn:microsoft.com/office/officeart/2005/8/layout/orgChart1"/>
    <dgm:cxn modelId="{92A8E19E-D031-4414-83CC-3AA685F70866}" type="presParOf" srcId="{89BA9DE0-D571-4E7D-AECE-F0533767AE95}" destId="{CFA64DFD-1C3B-4EFC-BBC6-936430B2C51C}" srcOrd="0" destOrd="0" presId="urn:microsoft.com/office/officeart/2005/8/layout/orgChart1"/>
    <dgm:cxn modelId="{68FC0AA1-D82D-44E4-A056-C3894390BADC}" type="presParOf" srcId="{89BA9DE0-D571-4E7D-AECE-F0533767AE95}" destId="{5760758C-F375-4E5E-990D-AB77385EE4D3}" srcOrd="1" destOrd="0" presId="urn:microsoft.com/office/officeart/2005/8/layout/orgChart1"/>
    <dgm:cxn modelId="{AFCDC0C9-47E7-44B1-8434-833395313CFF}" type="presParOf" srcId="{DE527D78-97FC-4187-AC5C-2185A2758204}" destId="{7B0CC530-CB6D-44B4-9ED9-B60206B3F5CA}" srcOrd="1" destOrd="0" presId="urn:microsoft.com/office/officeart/2005/8/layout/orgChart1"/>
    <dgm:cxn modelId="{10E09944-01BD-4CDC-9941-B88CE7DBA245}" type="presParOf" srcId="{7B0CC530-CB6D-44B4-9ED9-B60206B3F5CA}" destId="{1D0A252E-C819-4E6E-B17C-3204056EB1C3}" srcOrd="0" destOrd="0" presId="urn:microsoft.com/office/officeart/2005/8/layout/orgChart1"/>
    <dgm:cxn modelId="{68CA6FDC-7EC2-46A0-BFC6-24B0FBB9E2B1}" type="presParOf" srcId="{7B0CC530-CB6D-44B4-9ED9-B60206B3F5CA}" destId="{AD4F92AC-80DE-4182-80E0-DB372CC31153}" srcOrd="1" destOrd="0" presId="urn:microsoft.com/office/officeart/2005/8/layout/orgChart1"/>
    <dgm:cxn modelId="{E44153D9-113C-4B01-9D25-B4E0D6E220DA}" type="presParOf" srcId="{AD4F92AC-80DE-4182-80E0-DB372CC31153}" destId="{CC92FE44-C44D-4B48-A158-7F1DC03CF6DF}" srcOrd="0" destOrd="0" presId="urn:microsoft.com/office/officeart/2005/8/layout/orgChart1"/>
    <dgm:cxn modelId="{8A7557C4-3CAD-4012-AD64-A1C70DCE827E}" type="presParOf" srcId="{CC92FE44-C44D-4B48-A158-7F1DC03CF6DF}" destId="{3965D373-2782-40AB-BA42-4DC456DA3660}" srcOrd="0" destOrd="0" presId="urn:microsoft.com/office/officeart/2005/8/layout/orgChart1"/>
    <dgm:cxn modelId="{BAB54463-FFD1-493C-8F05-9A5769CEFBB3}" type="presParOf" srcId="{CC92FE44-C44D-4B48-A158-7F1DC03CF6DF}" destId="{946B11BC-1177-4A50-80BA-E4CBBA2188C7}" srcOrd="1" destOrd="0" presId="urn:microsoft.com/office/officeart/2005/8/layout/orgChart1"/>
    <dgm:cxn modelId="{21A832C3-915A-484E-9474-1B7ADA18DBAF}" type="presParOf" srcId="{AD4F92AC-80DE-4182-80E0-DB372CC31153}" destId="{BAF707C9-6E44-4C8B-9E7D-EE14A0C96676}" srcOrd="1" destOrd="0" presId="urn:microsoft.com/office/officeart/2005/8/layout/orgChart1"/>
    <dgm:cxn modelId="{20FC435D-C693-48BF-804F-34C3BC5EA730}" type="presParOf" srcId="{BAF707C9-6E44-4C8B-9E7D-EE14A0C96676}" destId="{F8A41F3C-7841-4BFC-846B-27AEED98D697}" srcOrd="0" destOrd="0" presId="urn:microsoft.com/office/officeart/2005/8/layout/orgChart1"/>
    <dgm:cxn modelId="{636F1896-9298-408D-AB46-132E203FA199}" type="presParOf" srcId="{BAF707C9-6E44-4C8B-9E7D-EE14A0C96676}" destId="{8829B1D6-7F9D-411E-AF19-C1ECB40522FB}" srcOrd="1" destOrd="0" presId="urn:microsoft.com/office/officeart/2005/8/layout/orgChart1"/>
    <dgm:cxn modelId="{CC1BE012-BEC2-4E0F-B7F2-F24CA4ECF63D}" type="presParOf" srcId="{8829B1D6-7F9D-411E-AF19-C1ECB40522FB}" destId="{4A5D8FE8-0D20-484F-AD68-B7F55A229F47}" srcOrd="0" destOrd="0" presId="urn:microsoft.com/office/officeart/2005/8/layout/orgChart1"/>
    <dgm:cxn modelId="{ACD6ED32-1D2C-4668-91EA-94C05EFA9B3B}" type="presParOf" srcId="{4A5D8FE8-0D20-484F-AD68-B7F55A229F47}" destId="{7AAE6B6A-59FC-4C8A-8BDA-E13573D13C14}" srcOrd="0" destOrd="0" presId="urn:microsoft.com/office/officeart/2005/8/layout/orgChart1"/>
    <dgm:cxn modelId="{6501991B-87FF-4DCA-B5FD-DF655682C8A5}" type="presParOf" srcId="{4A5D8FE8-0D20-484F-AD68-B7F55A229F47}" destId="{498DBD09-D41C-45FB-823B-B3C905022AD0}" srcOrd="1" destOrd="0" presId="urn:microsoft.com/office/officeart/2005/8/layout/orgChart1"/>
    <dgm:cxn modelId="{BC6C723B-A8E1-4DBB-93C5-C2FCCAB5D1B2}" type="presParOf" srcId="{8829B1D6-7F9D-411E-AF19-C1ECB40522FB}" destId="{AA315DCB-6ABD-4D72-9DDF-9436B8AF9100}" srcOrd="1" destOrd="0" presId="urn:microsoft.com/office/officeart/2005/8/layout/orgChart1"/>
    <dgm:cxn modelId="{B6D2CFDC-2357-4369-BC31-BE22382CC175}" type="presParOf" srcId="{8829B1D6-7F9D-411E-AF19-C1ECB40522FB}" destId="{A83E0CFB-B420-4191-A85C-50A5A94F7BFF}" srcOrd="2" destOrd="0" presId="urn:microsoft.com/office/officeart/2005/8/layout/orgChart1"/>
    <dgm:cxn modelId="{944390F1-4C75-478B-91F9-0C6E55654FB7}" type="presParOf" srcId="{AD4F92AC-80DE-4182-80E0-DB372CC31153}" destId="{6D0C7B29-2039-4320-AA02-3BD91D97A689}" srcOrd="2" destOrd="0" presId="urn:microsoft.com/office/officeart/2005/8/layout/orgChart1"/>
    <dgm:cxn modelId="{B66EB51F-4C25-4186-85FF-A2BFF3B426E8}" type="presParOf" srcId="{DE527D78-97FC-4187-AC5C-2185A2758204}" destId="{C6D6D663-18E2-4742-BCC1-6A15A7DD220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65558-2F11-4073-B3DA-202DCB8B9E14}">
      <dsp:nvSpPr>
        <dsp:cNvPr id="0" name=""/>
        <dsp:cNvSpPr/>
      </dsp:nvSpPr>
      <dsp:spPr>
        <a:xfrm>
          <a:off x="1404473" y="1039351"/>
          <a:ext cx="91440" cy="4356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356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412823" y="1981"/>
          <a:ext cx="2074739" cy="1037369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TreeModel</a:t>
          </a:r>
          <a:endParaRPr lang="en-US" sz="2100" kern="1200" dirty="0"/>
        </a:p>
      </dsp:txBody>
      <dsp:txXfrm>
        <a:off x="412823" y="1981"/>
        <a:ext cx="2074739" cy="1037369"/>
      </dsp:txXfrm>
    </dsp:sp>
    <dsp:sp modelId="{3965D373-2782-40AB-BA42-4DC456DA3660}">
      <dsp:nvSpPr>
        <dsp:cNvPr id="0" name=""/>
        <dsp:cNvSpPr/>
      </dsp:nvSpPr>
      <dsp:spPr>
        <a:xfrm>
          <a:off x="412823" y="1475047"/>
          <a:ext cx="2074739" cy="1037369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DefaultTreeModel</a:t>
          </a:r>
          <a:endParaRPr lang="en-US" sz="2100" kern="1200" dirty="0"/>
        </a:p>
      </dsp:txBody>
      <dsp:txXfrm>
        <a:off x="412823" y="1475047"/>
        <a:ext cx="2074739" cy="103736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65558-2F11-4073-B3DA-202DCB8B9E14}">
      <dsp:nvSpPr>
        <dsp:cNvPr id="0" name=""/>
        <dsp:cNvSpPr/>
      </dsp:nvSpPr>
      <dsp:spPr>
        <a:xfrm>
          <a:off x="1282877" y="1010505"/>
          <a:ext cx="91440" cy="4236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2368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319823" y="1731"/>
          <a:ext cx="2017547" cy="100877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TreeModel</a:t>
          </a:r>
          <a:endParaRPr lang="en-US" sz="2100" kern="1200" dirty="0"/>
        </a:p>
      </dsp:txBody>
      <dsp:txXfrm>
        <a:off x="319823" y="1731"/>
        <a:ext cx="2017547" cy="1008773"/>
      </dsp:txXfrm>
    </dsp:sp>
    <dsp:sp modelId="{3965D373-2782-40AB-BA42-4DC456DA3660}">
      <dsp:nvSpPr>
        <dsp:cNvPr id="0" name=""/>
        <dsp:cNvSpPr/>
      </dsp:nvSpPr>
      <dsp:spPr>
        <a:xfrm>
          <a:off x="319823" y="1434191"/>
          <a:ext cx="2017547" cy="100877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DefaultTreeModel</a:t>
          </a:r>
          <a:endParaRPr lang="en-US" sz="2100" kern="1200" dirty="0"/>
        </a:p>
      </dsp:txBody>
      <dsp:txXfrm>
        <a:off x="319823" y="1434191"/>
        <a:ext cx="2017547" cy="10087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65558-2F11-4073-B3DA-202DCB8B9E14}">
      <dsp:nvSpPr>
        <dsp:cNvPr id="0" name=""/>
        <dsp:cNvSpPr/>
      </dsp:nvSpPr>
      <dsp:spPr>
        <a:xfrm>
          <a:off x="1259948" y="1048900"/>
          <a:ext cx="91440" cy="4404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047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256925" y="158"/>
          <a:ext cx="2097484" cy="104874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200" kern="1200" dirty="0"/>
            <a:t>&lt;&lt;</a:t>
          </a:r>
          <a:r>
            <a:rPr lang="sr-Latn-RS" sz="2200" kern="1200" dirty="0" err="1"/>
            <a:t>Interface</a:t>
          </a:r>
          <a:r>
            <a:rPr lang="sr-Latn-RS" sz="2200" kern="1200" dirty="0"/>
            <a:t>&gt;&gt;</a:t>
          </a:r>
          <a:br>
            <a:rPr lang="sr-Latn-RS" sz="2200" kern="1200" dirty="0"/>
          </a:br>
          <a:r>
            <a:rPr lang="sr-Latn-RS" sz="2200" kern="1200" dirty="0" err="1"/>
            <a:t>TreeModel</a:t>
          </a:r>
          <a:endParaRPr lang="en-US" sz="2200" kern="1200" dirty="0"/>
        </a:p>
      </dsp:txBody>
      <dsp:txXfrm>
        <a:off x="256925" y="158"/>
        <a:ext cx="2097484" cy="1048742"/>
      </dsp:txXfrm>
    </dsp:sp>
    <dsp:sp modelId="{3965D373-2782-40AB-BA42-4DC456DA3660}">
      <dsp:nvSpPr>
        <dsp:cNvPr id="0" name=""/>
        <dsp:cNvSpPr/>
      </dsp:nvSpPr>
      <dsp:spPr>
        <a:xfrm>
          <a:off x="256925" y="1489371"/>
          <a:ext cx="2097484" cy="1048742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200" kern="1200" dirty="0"/>
            <a:t>&lt;&lt;</a:t>
          </a:r>
          <a:r>
            <a:rPr lang="sr-Latn-RS" sz="2200" kern="1200" dirty="0" err="1"/>
            <a:t>Class</a:t>
          </a:r>
          <a:r>
            <a:rPr lang="sr-Latn-RS" sz="2200" kern="1200" dirty="0"/>
            <a:t>&gt;&gt;</a:t>
          </a:r>
          <a:br>
            <a:rPr lang="sr-Latn-RS" sz="2200" kern="1200" dirty="0"/>
          </a:br>
          <a:r>
            <a:rPr lang="sr-Latn-RS" sz="2200" kern="1200" dirty="0" err="1"/>
            <a:t>DefaultTreeModel</a:t>
          </a:r>
          <a:endParaRPr lang="en-US" sz="2200" kern="1200" dirty="0"/>
        </a:p>
      </dsp:txBody>
      <dsp:txXfrm>
        <a:off x="256925" y="1489371"/>
        <a:ext cx="2097484" cy="10487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41F3C-7841-4BFC-846B-27AEED98D697}">
      <dsp:nvSpPr>
        <dsp:cNvPr id="0" name=""/>
        <dsp:cNvSpPr/>
      </dsp:nvSpPr>
      <dsp:spPr>
        <a:xfrm>
          <a:off x="1497481" y="2277258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A252E-C819-4E6E-B17C-3204056EB1C3}">
      <dsp:nvSpPr>
        <dsp:cNvPr id="0" name=""/>
        <dsp:cNvSpPr/>
      </dsp:nvSpPr>
      <dsp:spPr>
        <a:xfrm>
          <a:off x="1497481" y="941103"/>
          <a:ext cx="91440" cy="39520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52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A64DFD-1C3B-4EFC-BBC6-936430B2C51C}">
      <dsp:nvSpPr>
        <dsp:cNvPr id="0" name=""/>
        <dsp:cNvSpPr/>
      </dsp:nvSpPr>
      <dsp:spPr>
        <a:xfrm>
          <a:off x="120442" y="150"/>
          <a:ext cx="2845519" cy="9409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TreeNode</a:t>
          </a:r>
          <a:endParaRPr lang="en-US" sz="2100" kern="1200" dirty="0"/>
        </a:p>
      </dsp:txBody>
      <dsp:txXfrm>
        <a:off x="120442" y="150"/>
        <a:ext cx="2845519" cy="940953"/>
      </dsp:txXfrm>
    </dsp:sp>
    <dsp:sp modelId="{3965D373-2782-40AB-BA42-4DC456DA3660}">
      <dsp:nvSpPr>
        <dsp:cNvPr id="0" name=""/>
        <dsp:cNvSpPr/>
      </dsp:nvSpPr>
      <dsp:spPr>
        <a:xfrm>
          <a:off x="120442" y="1336304"/>
          <a:ext cx="2845519" cy="94095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Interface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MutableTreeNode</a:t>
          </a:r>
          <a:endParaRPr lang="en-US" sz="2100" kern="1200" dirty="0"/>
        </a:p>
      </dsp:txBody>
      <dsp:txXfrm>
        <a:off x="120442" y="1336304"/>
        <a:ext cx="2845519" cy="940953"/>
      </dsp:txXfrm>
    </dsp:sp>
    <dsp:sp modelId="{7AAE6B6A-59FC-4C8A-8BDA-E13573D13C14}">
      <dsp:nvSpPr>
        <dsp:cNvPr id="0" name=""/>
        <dsp:cNvSpPr/>
      </dsp:nvSpPr>
      <dsp:spPr>
        <a:xfrm>
          <a:off x="120442" y="2672459"/>
          <a:ext cx="2845519" cy="940953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Latn-RS" sz="2100" kern="1200" dirty="0"/>
            <a:t>&lt;&lt;</a:t>
          </a:r>
          <a:r>
            <a:rPr lang="sr-Latn-RS" sz="2100" kern="1200" dirty="0" err="1"/>
            <a:t>Class</a:t>
          </a:r>
          <a:r>
            <a:rPr lang="sr-Latn-RS" sz="2100" kern="1200" dirty="0"/>
            <a:t>&gt;&gt;</a:t>
          </a:r>
          <a:br>
            <a:rPr lang="sr-Latn-RS" sz="2100" kern="1200" dirty="0"/>
          </a:br>
          <a:r>
            <a:rPr lang="sr-Latn-RS" sz="2100" kern="1200" dirty="0" err="1"/>
            <a:t>DefaultMutableTreeNode</a:t>
          </a:r>
          <a:endParaRPr lang="en-US" sz="2100" kern="1200" dirty="0"/>
        </a:p>
      </dsp:txBody>
      <dsp:txXfrm>
        <a:off x="120442" y="2672459"/>
        <a:ext cx="2845519" cy="940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E0E5A5-01D1-4D8D-8BD1-286030CCE7CC}" type="datetimeFigureOut">
              <a:rPr lang="en-US" smtClean="0"/>
              <a:t>30-Oct-22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76A5B-D297-4599-AC65-2C9453235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208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76A5B-D297-4599-AC65-2C94532359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247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CAA9E-2D41-F0DC-9FBA-20EAE9492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A2AF47-E474-C525-C422-C13CFCDDA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A237B-A413-FF88-D3AF-0D76074F8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B8354-33EA-5F1D-4C21-0E2A2D7FD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A644C-3EFD-C974-E3D5-BBE69CAD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938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8CBEC-47DF-1E3D-9C10-A7F80AD6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F156FD-2D71-86F6-4E65-D76B92A75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24B46-030D-2A35-2DF1-7AE02E175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1FDC0-3053-70D9-5C75-E9F8814F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2B6EC-0971-5DB4-A896-9E4D7821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938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8007BF-CBC7-0FB4-8C1D-DC43DC356F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277030-E5AA-2E65-FAC9-8C3E92116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747C2-48F9-4A5A-7B48-52E2E4942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33B1E-F269-7E83-A8A9-050D15BA5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A223D-0C30-A57F-91C6-5ACC752D6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018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14F4EAA-8599-301A-0220-166BBC389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0AD76D-89C4-C7DC-EF6C-293A8359A58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0C69F9-7A34-75EF-D799-BF9F16D6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954FF8-F246-987F-53BB-1006EED8A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094A10-FD46-60EC-FED8-AE6793303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2FECB5D-79EE-D624-201C-4C06BE3167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46384"/>
            <a:ext cx="10515600" cy="4325815"/>
          </a:xfr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/>
          <a:lstStyle>
            <a:lvl3pPr algn="just"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825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B9041-B5A6-B732-9F5B-9BBFE7B97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286F7-1C81-C858-39CF-F5105133B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3DA13-B9EE-FE8E-D092-BEE721BE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86512-B8EF-8B80-B716-B904C149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7EE96-7A72-04A0-4315-830688F2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522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C827F-57AB-2C53-0541-B56DB8EA4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AB288-D0B6-2750-27CF-EDD866D34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5B86B-2852-406E-A45C-C67702F3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21BF0-B44B-13A1-9135-698AF1C6E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DEA8A-7D5F-2303-3B3B-02F785B9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596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D55EF-E09D-B6F4-2203-5FED6BDDE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CA82A-1C6F-D731-EC74-727DA7840E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6294E9-863D-9257-4C50-C3BED73AD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8ECA5-92B3-359C-4FC9-DE5BCD51A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FD91C4-4BE9-A1F9-CD8F-5A4E3FD36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FDC86-E512-0466-56EC-D41091B42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98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C34AB-776F-0DB9-FEC7-92EDF808D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8552E-C246-A2F8-D08E-07837608A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AA78D-503C-3CC3-9535-667EC7866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367A73-64E2-6BFD-2D94-4E1F5ACC5E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A42D62-3613-2018-F8A9-66D64E11AB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8F5F2F-669D-3373-DDAA-F66ADFCC9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CDAC8C-5CCD-C6E6-AB4A-2783D3C97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AB34D6-23A7-B45D-BF71-7961FE4E0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744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23985-899B-4AC2-6B37-0DD844005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2D95BD-36D9-F492-AEC8-FE03F6478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DADE90-77C5-927A-F36F-616F2B00D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AE0A5-2D8A-907A-3453-A9F89C600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132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84634E-D7F2-F6E8-E141-4CE01943E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982C3-91DA-E961-78AE-211E28A2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0A1264-CD39-66B9-B7F1-D7FD8CAA1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690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19015-E65F-7EDF-5C57-156539F28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F9C4-A19D-A91B-CF36-8599D402B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14906-6B48-4DF5-F299-EEBB64D8BE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3DE2B4-8577-C8F5-A892-A54F77BF6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271EC6-B7E5-DAB8-3C7F-03D63CDA7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52C01-4140-E793-B5DF-F77067A2A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618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F1821-F36F-0CCF-3F62-FDDABC2E3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CC0E7A-0F20-FDB9-88E1-5810BB43EB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A2C0B-C81E-6C4F-EE92-9A89563BC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1E18C5-4A1D-2696-C0FF-9D9D37F77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549061-81B0-C6EF-2C69-A28C24B3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417C2-C0F7-557F-A4B6-A4D805B0F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648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D06E5-76D2-0A6E-54B4-32068E38B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D13A5-BAE8-FD51-51A9-8BB7EE4C4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83917-F0A9-0F5D-2587-C8D7C027A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7237F-2463-4E1F-B862-AF56EE88481C}" type="datetimeFigureOut">
              <a:rPr lang="en-US" smtClean="0"/>
              <a:t>30-Oct-22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8376A-E7E2-1CA4-6F0E-D5BF1D63B5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755A0-F393-E7A2-3D20-8223369293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69192-EFFE-485C-AD36-E2E2C04EFB8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843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7A45321-CB68-7868-3DF5-D9C34BB47A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5ED8DB-1712-9752-9F30-193FB9C358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7438" y="3066776"/>
            <a:ext cx="7166041" cy="953432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JTree</a:t>
            </a:r>
            <a:r>
              <a:rPr lang="sr-Latn-RS" b="1" dirty="0">
                <a:solidFill>
                  <a:schemeClr val="bg1"/>
                </a:solidFill>
              </a:rPr>
              <a:t> komponenta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C2BE0-8FBC-068C-0BBA-27B35EB86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1946" y="5334456"/>
            <a:ext cx="3915052" cy="844402"/>
          </a:xfrm>
        </p:spPr>
        <p:txBody>
          <a:bodyPr>
            <a:normAutofit lnSpcReduction="10000"/>
          </a:bodyPr>
          <a:lstStyle/>
          <a:p>
            <a:r>
              <a:rPr lang="sr-Latn-RS" dirty="0">
                <a:solidFill>
                  <a:schemeClr val="bg1"/>
                </a:solidFill>
              </a:rPr>
              <a:t>Student:</a:t>
            </a:r>
          </a:p>
          <a:p>
            <a:r>
              <a:rPr lang="sr-Latn-RS" dirty="0">
                <a:solidFill>
                  <a:schemeClr val="bg1"/>
                </a:solidFill>
              </a:rPr>
              <a:t>Stefan Veljković 2019/1030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A06765-1D5D-785A-693C-DC9F032F3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841" y="283531"/>
            <a:ext cx="2175652" cy="1040982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F1BBF23-D974-4E03-E31D-FDB5C77B8EFF}"/>
              </a:ext>
            </a:extLst>
          </p:cNvPr>
          <p:cNvSpPr txBox="1"/>
          <p:nvPr/>
        </p:nvSpPr>
        <p:spPr>
          <a:xfrm>
            <a:off x="145002" y="5334456"/>
            <a:ext cx="36753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400" dirty="0">
                <a:solidFill>
                  <a:schemeClr val="bg1"/>
                </a:solidFill>
              </a:rPr>
              <a:t>Profesor: </a:t>
            </a:r>
          </a:p>
          <a:p>
            <a:pPr algn="ctr"/>
            <a:r>
              <a:rPr lang="sr-Latn-RS" sz="2400" dirty="0">
                <a:solidFill>
                  <a:schemeClr val="bg1"/>
                </a:solidFill>
              </a:rPr>
              <a:t>Dr Miloš Milić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4CD18F-644C-C959-5BB7-47A137DED097}"/>
              </a:ext>
            </a:extLst>
          </p:cNvPr>
          <p:cNvSpPr txBox="1"/>
          <p:nvPr/>
        </p:nvSpPr>
        <p:spPr>
          <a:xfrm>
            <a:off x="8655712" y="388523"/>
            <a:ext cx="3234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400" dirty="0">
                <a:solidFill>
                  <a:schemeClr val="bg1"/>
                </a:solidFill>
              </a:rPr>
              <a:t>Laboratorija za softversko inženjerstvo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626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B123FF3-493D-E5FF-6626-783B8EE1978E}"/>
              </a:ext>
            </a:extLst>
          </p:cNvPr>
          <p:cNvSpPr txBox="1">
            <a:spLocks/>
          </p:cNvSpPr>
          <p:nvPr/>
        </p:nvSpPr>
        <p:spPr>
          <a:xfrm>
            <a:off x="213523" y="2410714"/>
            <a:ext cx="11645685" cy="3613563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dirty="0" err="1"/>
              <a:t>Kontruktori</a:t>
            </a:r>
            <a:r>
              <a:rPr lang="en-US" dirty="0"/>
              <a:t>:</a:t>
            </a:r>
            <a:endParaRPr lang="sr-Latn-RS" dirty="0"/>
          </a:p>
          <a:p>
            <a:r>
              <a:rPr lang="en-US" dirty="0" err="1"/>
              <a:t>DefaultMutableTreeNode</a:t>
            </a:r>
            <a:r>
              <a:rPr lang="en-US" dirty="0"/>
              <a:t>()</a:t>
            </a:r>
            <a:br>
              <a:rPr lang="sr-Latn-RS" dirty="0"/>
            </a:br>
            <a:r>
              <a:rPr lang="en-US" sz="2000" dirty="0"/>
              <a:t>Creates a tree node that has no parent and no children, but which allows children.</a:t>
            </a:r>
          </a:p>
          <a:p>
            <a:r>
              <a:rPr lang="en-US" dirty="0" err="1"/>
              <a:t>DefaultMutableTreeNode</a:t>
            </a:r>
            <a:r>
              <a:rPr lang="en-US" dirty="0"/>
              <a:t>(Object </a:t>
            </a:r>
            <a:r>
              <a:rPr lang="en-US" dirty="0" err="1"/>
              <a:t>userObject</a:t>
            </a:r>
            <a:r>
              <a:rPr lang="en-US" dirty="0"/>
              <a:t>)</a:t>
            </a:r>
            <a:br>
              <a:rPr lang="sr-Latn-RS" dirty="0"/>
            </a:br>
            <a:r>
              <a:rPr lang="en-US" sz="2000" dirty="0"/>
              <a:t>Creates a tree node with no parent, no children, but which allows children, and initializes it with the specified user object.</a:t>
            </a:r>
          </a:p>
          <a:p>
            <a:r>
              <a:rPr lang="en-US" dirty="0" err="1"/>
              <a:t>DefaultMutableTreeNode</a:t>
            </a:r>
            <a:r>
              <a:rPr lang="en-US" dirty="0"/>
              <a:t>(Object </a:t>
            </a:r>
            <a:r>
              <a:rPr lang="en-US" dirty="0" err="1"/>
              <a:t>userObject</a:t>
            </a:r>
            <a:r>
              <a:rPr lang="en-US" dirty="0"/>
              <a:t>, </a:t>
            </a:r>
            <a:r>
              <a:rPr lang="en-US" dirty="0" err="1"/>
              <a:t>boolean</a:t>
            </a:r>
            <a:r>
              <a:rPr lang="en-US" dirty="0"/>
              <a:t> </a:t>
            </a:r>
            <a:r>
              <a:rPr lang="en-US" dirty="0" err="1"/>
              <a:t>allowsChildren</a:t>
            </a:r>
            <a:r>
              <a:rPr lang="en-US" dirty="0"/>
              <a:t>)</a:t>
            </a:r>
            <a:br>
              <a:rPr lang="sr-Latn-RS" dirty="0"/>
            </a:br>
            <a:r>
              <a:rPr lang="en-US" sz="2000" dirty="0"/>
              <a:t>Creates a tree node with no parent, no children, initialized with the specified user object, and that allows children only if specified.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72FF1FE-5107-8FBA-07DA-D85E3CF62741}"/>
              </a:ext>
            </a:extLst>
          </p:cNvPr>
          <p:cNvSpPr txBox="1">
            <a:spLocks/>
          </p:cNvSpPr>
          <p:nvPr/>
        </p:nvSpPr>
        <p:spPr>
          <a:xfrm>
            <a:off x="2143688" y="376702"/>
            <a:ext cx="6263194" cy="690017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RS" sz="4000" dirty="0"/>
              <a:t>Pre nego što krenemo ….</a:t>
            </a:r>
            <a:endParaRPr lang="en-US" sz="4000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80F21F3-593F-EA81-0D42-81C57C6E53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4601087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839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71AC64-22EB-39F1-825C-A3CDF3DEFE86}"/>
              </a:ext>
            </a:extLst>
          </p:cNvPr>
          <p:cNvSpPr txBox="1">
            <a:spLocks/>
          </p:cNvSpPr>
          <p:nvPr/>
        </p:nvSpPr>
        <p:spPr>
          <a:xfrm>
            <a:off x="213523" y="1315615"/>
            <a:ext cx="8417293" cy="5299788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dirty="0"/>
              <a:t>Metode koje ćemo koristiti:</a:t>
            </a:r>
          </a:p>
          <a:p>
            <a:r>
              <a:rPr lang="en-US" dirty="0"/>
              <a:t>add(</a:t>
            </a:r>
            <a:r>
              <a:rPr lang="en-US" dirty="0" err="1"/>
              <a:t>MutableTreeNode</a:t>
            </a:r>
            <a:r>
              <a:rPr lang="en-US" dirty="0"/>
              <a:t> </a:t>
            </a:r>
            <a:r>
              <a:rPr lang="en-US" dirty="0" err="1"/>
              <a:t>newChild</a:t>
            </a:r>
            <a:r>
              <a:rPr lang="en-US" dirty="0"/>
              <a:t>)</a:t>
            </a:r>
            <a:r>
              <a:rPr lang="sr-Latn-RS" dirty="0"/>
              <a:t>: </a:t>
            </a:r>
            <a:r>
              <a:rPr lang="sr-Latn-RS" dirty="0" err="1"/>
              <a:t>void</a:t>
            </a:r>
            <a:br>
              <a:rPr lang="sr-Latn-RS" dirty="0"/>
            </a:br>
            <a:r>
              <a:rPr lang="en-US" sz="2000" dirty="0"/>
              <a:t>Removes </a:t>
            </a:r>
            <a:r>
              <a:rPr lang="en-US" sz="2000" dirty="0" err="1"/>
              <a:t>newChild</a:t>
            </a:r>
            <a:r>
              <a:rPr lang="en-US" sz="2000" dirty="0"/>
              <a:t> from its parent and makes it a child of this node by adding it to the end of this node's child array.</a:t>
            </a:r>
            <a:endParaRPr lang="sr-Latn-RS" sz="2000" dirty="0"/>
          </a:p>
          <a:p>
            <a:r>
              <a:rPr lang="en-US" dirty="0" err="1"/>
              <a:t>getParent</a:t>
            </a:r>
            <a:r>
              <a:rPr lang="en-US" dirty="0"/>
              <a:t>()</a:t>
            </a:r>
            <a:r>
              <a:rPr lang="sr-Latn-RS" dirty="0"/>
              <a:t>: </a:t>
            </a:r>
            <a:r>
              <a:rPr lang="sr-Latn-RS" dirty="0" err="1"/>
              <a:t>TreeNode</a:t>
            </a:r>
            <a:br>
              <a:rPr lang="sr-Latn-RS" dirty="0"/>
            </a:br>
            <a:r>
              <a:rPr lang="en-US" sz="2000" dirty="0"/>
              <a:t>Returns this node's parent or null if this node has no parent.</a:t>
            </a:r>
            <a:endParaRPr lang="sr-Latn-RS" sz="2000" dirty="0"/>
          </a:p>
          <a:p>
            <a:r>
              <a:rPr lang="en-US" dirty="0" err="1"/>
              <a:t>getPath</a:t>
            </a:r>
            <a:r>
              <a:rPr lang="en-US" dirty="0"/>
              <a:t>()</a:t>
            </a:r>
            <a:r>
              <a:rPr lang="sr-Latn-RS" dirty="0"/>
              <a:t>: </a:t>
            </a:r>
            <a:r>
              <a:rPr lang="sr-Latn-RS" dirty="0" err="1"/>
              <a:t>TreeNode</a:t>
            </a:r>
            <a:r>
              <a:rPr lang="en-US" dirty="0"/>
              <a:t>[]</a:t>
            </a:r>
            <a:br>
              <a:rPr lang="en-US" dirty="0"/>
            </a:br>
            <a:r>
              <a:rPr lang="en-US" sz="2000" dirty="0"/>
              <a:t>Returns the path from the root, to get to this node.</a:t>
            </a:r>
            <a:endParaRPr lang="sr-Latn-RS" sz="2000" dirty="0"/>
          </a:p>
          <a:p>
            <a:r>
              <a:rPr lang="en-US" dirty="0" err="1"/>
              <a:t>isLeaf</a:t>
            </a:r>
            <a:r>
              <a:rPr lang="en-US" dirty="0"/>
              <a:t>()</a:t>
            </a:r>
            <a:r>
              <a:rPr lang="sr-Latn-RS" dirty="0"/>
              <a:t>: </a:t>
            </a:r>
            <a:r>
              <a:rPr lang="sr-Latn-RS" dirty="0" err="1"/>
              <a:t>boolean</a:t>
            </a:r>
            <a:br>
              <a:rPr lang="sr-Latn-RS" dirty="0"/>
            </a:br>
            <a:r>
              <a:rPr lang="en-US" sz="2000" dirty="0"/>
              <a:t>Returns true if this node has no children.</a:t>
            </a:r>
            <a:endParaRPr lang="sr-Latn-RS" sz="2000" dirty="0"/>
          </a:p>
          <a:p>
            <a:r>
              <a:rPr lang="en-US" dirty="0"/>
              <a:t>remove(</a:t>
            </a:r>
            <a:r>
              <a:rPr lang="en-US" dirty="0" err="1"/>
              <a:t>MutableTreeNode</a:t>
            </a:r>
            <a:r>
              <a:rPr lang="en-US" dirty="0"/>
              <a:t> </a:t>
            </a:r>
            <a:r>
              <a:rPr lang="en-US" dirty="0" err="1"/>
              <a:t>aChild</a:t>
            </a:r>
            <a:r>
              <a:rPr lang="en-US" dirty="0"/>
              <a:t>)</a:t>
            </a:r>
            <a:br>
              <a:rPr lang="sr-Latn-RS" dirty="0"/>
            </a:br>
            <a:r>
              <a:rPr lang="en-US" sz="2000" dirty="0"/>
              <a:t>Removes </a:t>
            </a:r>
            <a:r>
              <a:rPr lang="en-US" sz="2000" dirty="0" err="1"/>
              <a:t>aChild</a:t>
            </a:r>
            <a:r>
              <a:rPr lang="en-US" sz="2000" dirty="0"/>
              <a:t> from this node's child array, giving it a null parent.</a:t>
            </a:r>
            <a:endParaRPr lang="sr-Latn-RS" sz="2000" dirty="0"/>
          </a:p>
          <a:p>
            <a:r>
              <a:rPr lang="en-US" dirty="0" err="1"/>
              <a:t>setUserObject</a:t>
            </a:r>
            <a:r>
              <a:rPr lang="en-US" dirty="0"/>
              <a:t>(Object </a:t>
            </a:r>
            <a:r>
              <a:rPr lang="en-US" dirty="0" err="1"/>
              <a:t>userObject</a:t>
            </a:r>
            <a:r>
              <a:rPr lang="en-US" dirty="0"/>
              <a:t>)</a:t>
            </a:r>
            <a:r>
              <a:rPr lang="sr-Latn-RS" dirty="0"/>
              <a:t>: </a:t>
            </a:r>
            <a:r>
              <a:rPr lang="sr-Latn-RS" dirty="0" err="1"/>
              <a:t>void</a:t>
            </a:r>
            <a:br>
              <a:rPr lang="sr-Latn-RS" dirty="0"/>
            </a:br>
            <a:r>
              <a:rPr lang="en-US" sz="2000" dirty="0"/>
              <a:t>Sets the user object for this node to </a:t>
            </a:r>
            <a:r>
              <a:rPr lang="en-US" sz="2000" dirty="0" err="1"/>
              <a:t>userObject</a:t>
            </a:r>
            <a:r>
              <a:rPr lang="en-US" sz="2000" dirty="0"/>
              <a:t>.</a:t>
            </a:r>
            <a:endParaRPr lang="sr-Latn-RS" sz="2000" dirty="0"/>
          </a:p>
          <a:p>
            <a:r>
              <a:rPr lang="en-US" dirty="0" err="1"/>
              <a:t>toString</a:t>
            </a:r>
            <a:r>
              <a:rPr lang="en-US" dirty="0"/>
              <a:t>()</a:t>
            </a:r>
            <a:r>
              <a:rPr lang="sr-Latn-RS" dirty="0"/>
              <a:t>: String</a:t>
            </a:r>
            <a:br>
              <a:rPr lang="sr-Latn-RS" dirty="0"/>
            </a:br>
            <a:r>
              <a:rPr lang="en-US" sz="2000" dirty="0"/>
              <a:t>Returns the result of sending </a:t>
            </a:r>
            <a:r>
              <a:rPr lang="en-US" sz="2000" dirty="0" err="1"/>
              <a:t>toString</a:t>
            </a:r>
            <a:r>
              <a:rPr lang="en-US" sz="2000" dirty="0"/>
              <a:t>() to this node's user object, or the empty string if the node has no user object.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3D964BA-BB4D-5C0E-F87F-50761C770FB2}"/>
              </a:ext>
            </a:extLst>
          </p:cNvPr>
          <p:cNvSpPr txBox="1">
            <a:spLocks/>
          </p:cNvSpPr>
          <p:nvPr/>
        </p:nvSpPr>
        <p:spPr>
          <a:xfrm>
            <a:off x="2143688" y="376702"/>
            <a:ext cx="6263194" cy="690017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RS" sz="4000" dirty="0"/>
              <a:t>Pre nego što krenemo ….</a:t>
            </a:r>
            <a:endParaRPr lang="en-US" sz="4000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9774261A-C564-B0CA-3E56-46EC2BD7EA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9433892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5204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BBDC0-6ACA-AD74-8560-CE49EC810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5946"/>
            <a:ext cx="10515600" cy="1325563"/>
          </a:xfrm>
        </p:spPr>
        <p:txBody>
          <a:bodyPr>
            <a:normAutofit/>
          </a:bodyPr>
          <a:lstStyle/>
          <a:p>
            <a:pPr algn="ctr" fontAlgn="base"/>
            <a:r>
              <a:rPr lang="sr-Latn-RS" dirty="0"/>
              <a:t>Krećemo da kucamo </a:t>
            </a:r>
            <a:r>
              <a:rPr lang="en-US" b="0" i="0" dirty="0">
                <a:solidFill>
                  <a:srgbClr val="FFFFFF"/>
                </a:solidFill>
                <a:effectLst/>
                <a:latin typeface="Helvetica Neue"/>
              </a:rPr>
              <a:t> ✈️</a:t>
            </a:r>
            <a:br>
              <a:rPr lang="sr-Latn-RS" dirty="0">
                <a:solidFill>
                  <a:srgbClr val="FFFFFF"/>
                </a:solidFill>
                <a:latin typeface="Helvetica Neue"/>
              </a:rPr>
            </a:br>
            <a:r>
              <a:rPr lang="sr-Latn-RS" dirty="0"/>
              <a:t>Hvala na pažnji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426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bstract, Blue, HD wallpaper | Peakpx">
            <a:extLst>
              <a:ext uri="{FF2B5EF4-FFF2-40B4-BE49-F238E27FC236}">
                <a16:creationId xmlns:a16="http://schemas.microsoft.com/office/drawing/2014/main" id="{E7088CC7-5077-40CF-751D-EBA26B5E9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63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C56716-AF6E-7552-8162-AD6A289B1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3142" y="462403"/>
            <a:ext cx="6646423" cy="831376"/>
          </a:xfr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pPr algn="ctr"/>
            <a:r>
              <a:rPr lang="sr-Latn-RS" dirty="0"/>
              <a:t>Čemu služi </a:t>
            </a:r>
            <a:r>
              <a:rPr lang="sr-Latn-RS" dirty="0" err="1"/>
              <a:t>JTree</a:t>
            </a:r>
            <a:r>
              <a:rPr lang="sr-Latn-RS" dirty="0"/>
              <a:t> komponenta?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6B7B6B1-2040-C257-C141-BBC1A14E69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96792" y="1935967"/>
            <a:ext cx="10479122" cy="831376"/>
          </a:xfrm>
          <a:solidFill>
            <a:schemeClr val="bg1"/>
          </a:solidFill>
          <a:ln w="127000">
            <a:noFill/>
          </a:ln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sr-Latn-RS" dirty="0" err="1"/>
              <a:t>JTree</a:t>
            </a:r>
            <a:r>
              <a:rPr lang="sr-Latn-RS" dirty="0"/>
              <a:t> komponenta služi da predstavi podatke koji su hijerarhijski poređani, odnosno podaci su poređani u strukturu koje se zove stablo.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B89235-B43E-9534-2D10-6EC581BE54AE}"/>
              </a:ext>
            </a:extLst>
          </p:cNvPr>
          <p:cNvSpPr txBox="1"/>
          <p:nvPr/>
        </p:nvSpPr>
        <p:spPr>
          <a:xfrm>
            <a:off x="269942" y="3714674"/>
            <a:ext cx="4195054" cy="1569660"/>
          </a:xfrm>
          <a:prstGeom prst="rect">
            <a:avLst/>
          </a:prstGeom>
          <a:solidFill>
            <a:srgbClr val="FF0000"/>
          </a:solidFill>
          <a:ln w="1270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sr-Latn-RS" sz="2400" dirty="0"/>
              <a:t>NAPOMENA: </a:t>
            </a:r>
            <a:r>
              <a:rPr lang="sr-Latn-RS" sz="2400" dirty="0" err="1"/>
              <a:t>Jtree</a:t>
            </a:r>
            <a:r>
              <a:rPr lang="sr-Latn-RS" sz="2400" dirty="0"/>
              <a:t> komponenta ne sadrži strukturu podataka nego samo predstavlja kako su podaci raspoređeni u stablu !!!</a:t>
            </a:r>
            <a:endParaRPr lang="en-US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9F3BB6-6961-D053-B2C9-037CF6FA9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3051" y="3538073"/>
            <a:ext cx="3128852" cy="2346639"/>
          </a:xfrm>
          <a:prstGeom prst="rect">
            <a:avLst/>
          </a:prstGeom>
        </p:spPr>
      </p:pic>
      <p:pic>
        <p:nvPicPr>
          <p:cNvPr id="2052" name="Picture 4" descr="Java JTree - javatpoint">
            <a:extLst>
              <a:ext uri="{FF2B5EF4-FFF2-40B4-BE49-F238E27FC236}">
                <a16:creationId xmlns:a16="http://schemas.microsoft.com/office/drawing/2014/main" id="{9A1D61FD-D1A8-C1F5-3AD1-BE70FF3C7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8344" y="3349402"/>
            <a:ext cx="2644610" cy="2585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36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8B7D0-0AB6-1FF2-7CD0-066E80964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151" y="520769"/>
            <a:ext cx="8023698" cy="880014"/>
          </a:xfrm>
        </p:spPr>
        <p:txBody>
          <a:bodyPr>
            <a:normAutofit/>
          </a:bodyPr>
          <a:lstStyle/>
          <a:p>
            <a:r>
              <a:rPr lang="sr-Latn-RS" dirty="0"/>
              <a:t>Kako se koristi </a:t>
            </a:r>
            <a:r>
              <a:rPr lang="sr-Latn-RS" dirty="0" err="1"/>
              <a:t>Jtree</a:t>
            </a:r>
            <a:r>
              <a:rPr lang="sr-Latn-RS" dirty="0"/>
              <a:t> komponenta?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AE9D6-CCFF-6207-CE32-BFABB6115A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43291" y="2624596"/>
            <a:ext cx="10105417" cy="2531063"/>
          </a:xfrm>
        </p:spPr>
        <p:txBody>
          <a:bodyPr/>
          <a:lstStyle/>
          <a:p>
            <a:pPr marL="514350" indent="-514350" algn="ctr">
              <a:spcBef>
                <a:spcPts val="5000"/>
              </a:spcBef>
              <a:buFont typeface="+mj-lt"/>
              <a:buAutoNum type="arabicPeriod"/>
            </a:pPr>
            <a:r>
              <a:rPr lang="sr-Latn-RS" dirty="0"/>
              <a:t>Korišćenjem </a:t>
            </a:r>
            <a:r>
              <a:rPr lang="sr-Latn-RS" dirty="0" err="1"/>
              <a:t>DefaultTreeModel</a:t>
            </a:r>
            <a:r>
              <a:rPr lang="sr-Latn-RS" dirty="0"/>
              <a:t> i </a:t>
            </a:r>
            <a:r>
              <a:rPr lang="sr-Latn-RS" dirty="0" err="1"/>
              <a:t>DefaultMutableTreeNode</a:t>
            </a:r>
            <a:r>
              <a:rPr lang="sr-Latn-RS" dirty="0"/>
              <a:t> klasa</a:t>
            </a:r>
          </a:p>
          <a:p>
            <a:pPr marL="514350" indent="-514350" algn="ctr">
              <a:spcBef>
                <a:spcPts val="5000"/>
              </a:spcBef>
              <a:buFont typeface="+mj-lt"/>
              <a:buAutoNum type="arabicPeriod"/>
            </a:pPr>
            <a:r>
              <a:rPr lang="sr-Latn-RS" dirty="0"/>
              <a:t>Proširenjem </a:t>
            </a:r>
            <a:r>
              <a:rPr lang="sr-Latn-RS" dirty="0" err="1"/>
              <a:t>DefaultTreeModel</a:t>
            </a:r>
            <a:r>
              <a:rPr lang="sr-Latn-RS" dirty="0"/>
              <a:t> i </a:t>
            </a:r>
            <a:r>
              <a:rPr lang="sr-Latn-RS" dirty="0" err="1"/>
              <a:t>DefaultMutableTreeNode</a:t>
            </a:r>
            <a:r>
              <a:rPr lang="sr-Latn-RS" dirty="0"/>
              <a:t> klasa</a:t>
            </a:r>
          </a:p>
          <a:p>
            <a:pPr marL="514350" indent="-514350" algn="ctr">
              <a:spcBef>
                <a:spcPts val="5000"/>
              </a:spcBef>
              <a:buFont typeface="+mj-lt"/>
              <a:buAutoNum type="arabicPeriod"/>
            </a:pPr>
            <a:r>
              <a:rPr lang="en-US" b="1" i="1" u="sng" dirty="0"/>
              <a:t>I</a:t>
            </a:r>
            <a:r>
              <a:rPr lang="sr-Latn-RS" b="1" i="1" u="sng" dirty="0" err="1"/>
              <a:t>mplementacijom</a:t>
            </a:r>
            <a:r>
              <a:rPr lang="sr-Latn-RS" b="1" i="1" u="sng" dirty="0"/>
              <a:t> </a:t>
            </a:r>
            <a:r>
              <a:rPr lang="sr-Latn-RS" b="1" i="1" u="sng" dirty="0" err="1"/>
              <a:t>TreeModel</a:t>
            </a:r>
            <a:r>
              <a:rPr lang="sr-Latn-RS" b="1" i="1" u="sng" dirty="0"/>
              <a:t> </a:t>
            </a:r>
            <a:r>
              <a:rPr lang="sr-Latn-RS" b="1" i="1" u="sng" dirty="0" err="1"/>
              <a:t>interface</a:t>
            </a:r>
            <a:r>
              <a:rPr lang="sr-Latn-RS" b="1" i="1" u="sng" dirty="0"/>
              <a:t>-a</a:t>
            </a:r>
            <a:endParaRPr lang="en-US" b="1" i="1" u="sng" dirty="0"/>
          </a:p>
        </p:txBody>
      </p:sp>
    </p:spTree>
    <p:extLst>
      <p:ext uri="{BB962C8B-B14F-4D97-AF65-F5344CB8AC3E}">
        <p14:creationId xmlns:p14="http://schemas.microsoft.com/office/powerpoint/2010/main" val="376097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9C385B7-435E-A1F5-DAF0-70E9489A8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5" y="1458322"/>
            <a:ext cx="10183902" cy="53146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BD1788-79BF-C6BF-85F0-795E741F4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3885" y="214655"/>
            <a:ext cx="6333112" cy="1006473"/>
          </a:xfrm>
        </p:spPr>
        <p:txBody>
          <a:bodyPr>
            <a:normAutofit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ED677A0-5D38-1AD6-F175-38F465542A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4606446"/>
              </p:ext>
            </p:extLst>
          </p:nvPr>
        </p:nvGraphicFramePr>
        <p:xfrm>
          <a:off x="9610926" y="261820"/>
          <a:ext cx="2219731" cy="1196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32CD60EB-B7B5-1715-B8F5-D2E7CD142B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0984038"/>
              </p:ext>
            </p:extLst>
          </p:nvPr>
        </p:nvGraphicFramePr>
        <p:xfrm>
          <a:off x="9134272" y="423354"/>
          <a:ext cx="2900387" cy="2514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40059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7481CBC-D1BF-A219-0ADD-226B68CAF2B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55" y="2868052"/>
            <a:ext cx="9748197" cy="3869072"/>
          </a:xfrm>
        </p:spPr>
        <p:txBody>
          <a:bodyPr>
            <a:normAutofit fontScale="77500" lnSpcReduction="20000"/>
          </a:bodyPr>
          <a:lstStyle/>
          <a:p>
            <a:pPr marL="0" indent="0">
              <a:spcBef>
                <a:spcPts val="3000"/>
              </a:spcBef>
              <a:buNone/>
            </a:pPr>
            <a:r>
              <a:rPr lang="en-US" sz="3100" b="1" dirty="0" err="1"/>
              <a:t>Polja</a:t>
            </a:r>
            <a:r>
              <a:rPr lang="en-US" sz="3100" b="1" dirty="0"/>
              <a:t>:</a:t>
            </a:r>
          </a:p>
          <a:p>
            <a:r>
              <a:rPr lang="en-US" sz="3100" dirty="0"/>
              <a:t>protected </a:t>
            </a:r>
            <a:r>
              <a:rPr lang="en-US" sz="3100" dirty="0" err="1"/>
              <a:t>boolean</a:t>
            </a:r>
            <a:r>
              <a:rPr lang="en-US" sz="3100" dirty="0"/>
              <a:t> </a:t>
            </a:r>
            <a:r>
              <a:rPr lang="en-US" sz="3100" b="1" dirty="0" err="1"/>
              <a:t>asksAllowsChildren</a:t>
            </a:r>
            <a:br>
              <a:rPr lang="en-US" sz="3100" dirty="0"/>
            </a:br>
            <a:r>
              <a:rPr lang="en-US" sz="2000" dirty="0"/>
              <a:t>Determines how the </a:t>
            </a:r>
            <a:r>
              <a:rPr lang="en-US" sz="2000" dirty="0" err="1"/>
              <a:t>isLeaf</a:t>
            </a:r>
            <a:r>
              <a:rPr lang="en-US" sz="2000" dirty="0"/>
              <a:t> method figures out if a node is a leaf node.</a:t>
            </a:r>
          </a:p>
          <a:p>
            <a:r>
              <a:rPr lang="en-US" sz="3100" dirty="0"/>
              <a:t>Protected </a:t>
            </a:r>
            <a:r>
              <a:rPr lang="en-US" sz="3100" dirty="0" err="1"/>
              <a:t>EventListenersList</a:t>
            </a:r>
            <a:r>
              <a:rPr lang="en-US" sz="3100" dirty="0"/>
              <a:t> </a:t>
            </a:r>
            <a:r>
              <a:rPr lang="en-US" sz="3100" b="1" dirty="0" err="1"/>
              <a:t>listenersList</a:t>
            </a:r>
            <a:br>
              <a:rPr lang="en-US" sz="3100" dirty="0"/>
            </a:br>
            <a:r>
              <a:rPr lang="en-US" sz="2000" dirty="0"/>
              <a:t>Listeners</a:t>
            </a:r>
          </a:p>
          <a:p>
            <a:r>
              <a:rPr lang="en-US" sz="3100" dirty="0"/>
              <a:t>protected </a:t>
            </a:r>
            <a:r>
              <a:rPr lang="en-US" sz="3100" dirty="0" err="1"/>
              <a:t>TreeNode</a:t>
            </a:r>
            <a:r>
              <a:rPr lang="sr-Latn-RS" sz="3100" dirty="0"/>
              <a:t> </a:t>
            </a:r>
            <a:r>
              <a:rPr lang="sr-Latn-RS" sz="3100" b="1" dirty="0" err="1"/>
              <a:t>root</a:t>
            </a:r>
            <a:br>
              <a:rPr lang="en-US" sz="3100" dirty="0"/>
            </a:br>
            <a:r>
              <a:rPr lang="en-US" sz="2000" dirty="0"/>
              <a:t>Root of the tree.</a:t>
            </a:r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3100" b="1" dirty="0" err="1"/>
              <a:t>Kontruktori</a:t>
            </a:r>
            <a:r>
              <a:rPr lang="en-US" sz="3100" b="1" dirty="0"/>
              <a:t>:</a:t>
            </a:r>
          </a:p>
          <a:p>
            <a:pPr>
              <a:spcBef>
                <a:spcPts val="1200"/>
              </a:spcBef>
            </a:pPr>
            <a:r>
              <a:rPr lang="en-US" sz="3100" dirty="0" err="1"/>
              <a:t>DefaultTreeModel</a:t>
            </a:r>
            <a:r>
              <a:rPr lang="en-US" sz="3100" dirty="0"/>
              <a:t>(</a:t>
            </a:r>
            <a:r>
              <a:rPr lang="en-US" sz="3100" dirty="0" err="1"/>
              <a:t>TreeNode</a:t>
            </a:r>
            <a:r>
              <a:rPr lang="en-US" sz="3100" dirty="0"/>
              <a:t> root)</a:t>
            </a:r>
            <a:br>
              <a:rPr lang="en-US" sz="3100" dirty="0"/>
            </a:br>
            <a:r>
              <a:rPr lang="en-US" sz="2000" dirty="0"/>
              <a:t>Creates a tree in which any node can have children.</a:t>
            </a:r>
          </a:p>
          <a:p>
            <a:pPr>
              <a:spcBef>
                <a:spcPts val="1200"/>
              </a:spcBef>
            </a:pPr>
            <a:r>
              <a:rPr lang="en-US" sz="3100" dirty="0" err="1"/>
              <a:t>DefaultTreeModel</a:t>
            </a:r>
            <a:r>
              <a:rPr lang="en-US" sz="3100" dirty="0"/>
              <a:t>(</a:t>
            </a:r>
            <a:r>
              <a:rPr lang="en-US" sz="3100" dirty="0" err="1"/>
              <a:t>TreeNode</a:t>
            </a:r>
            <a:r>
              <a:rPr lang="en-US" sz="3100" dirty="0"/>
              <a:t> root, </a:t>
            </a:r>
            <a:r>
              <a:rPr lang="en-US" sz="3100" dirty="0" err="1"/>
              <a:t>boolean</a:t>
            </a:r>
            <a:r>
              <a:rPr lang="en-US" sz="3100" dirty="0"/>
              <a:t> </a:t>
            </a:r>
            <a:r>
              <a:rPr lang="en-US" sz="3100" dirty="0" err="1"/>
              <a:t>asksAllowsChildren</a:t>
            </a:r>
            <a:r>
              <a:rPr lang="en-US" sz="3100" dirty="0"/>
              <a:t>)</a:t>
            </a:r>
            <a:br>
              <a:rPr lang="en-US" sz="3100" dirty="0"/>
            </a:br>
            <a:r>
              <a:rPr lang="en-US" sz="2000" dirty="0"/>
              <a:t>Creates a tree specifying whether any node can have children, or whether only certain nodes can have children.</a:t>
            </a:r>
          </a:p>
          <a:p>
            <a:endParaRPr 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99D25B-2FAB-8A5E-EEE6-60E9FA6CAF6A}"/>
              </a:ext>
            </a:extLst>
          </p:cNvPr>
          <p:cNvSpPr txBox="1"/>
          <p:nvPr/>
        </p:nvSpPr>
        <p:spPr>
          <a:xfrm>
            <a:off x="222655" y="1454153"/>
            <a:ext cx="4855183" cy="1200329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public class </a:t>
            </a:r>
            <a:r>
              <a:rPr lang="en-US" sz="2400" dirty="0" err="1"/>
              <a:t>DefaultTreeModel</a:t>
            </a:r>
            <a:r>
              <a:rPr lang="en-US" sz="2400" dirty="0"/>
              <a:t> </a:t>
            </a:r>
            <a:br>
              <a:rPr lang="en-US" sz="2400" dirty="0"/>
            </a:br>
            <a:r>
              <a:rPr lang="en-US" sz="2400" b="1" i="1" dirty="0"/>
              <a:t>extends</a:t>
            </a:r>
            <a:r>
              <a:rPr lang="en-US" sz="2400" dirty="0"/>
              <a:t> Object </a:t>
            </a:r>
            <a:br>
              <a:rPr lang="en-US" sz="2400" dirty="0"/>
            </a:br>
            <a:r>
              <a:rPr lang="en-US" sz="2400" b="1" i="1" dirty="0"/>
              <a:t>implements</a:t>
            </a:r>
            <a:r>
              <a:rPr lang="en-US" sz="2400" dirty="0"/>
              <a:t> Serializable, </a:t>
            </a:r>
            <a:r>
              <a:rPr lang="en-US" sz="2400" dirty="0" err="1"/>
              <a:t>TreeModel</a:t>
            </a:r>
            <a:endParaRPr lang="en-US" sz="2400" dirty="0"/>
          </a:p>
        </p:txBody>
      </p:sp>
      <p:graphicFrame>
        <p:nvGraphicFramePr>
          <p:cNvPr id="24" name="Diagram 23">
            <a:extLst>
              <a:ext uri="{FF2B5EF4-FFF2-40B4-BE49-F238E27FC236}">
                <a16:creationId xmlns:a16="http://schemas.microsoft.com/office/drawing/2014/main" id="{67276841-E5DF-35C2-F045-9F48FA8043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8159643"/>
              </p:ext>
            </p:extLst>
          </p:nvPr>
        </p:nvGraphicFramePr>
        <p:xfrm>
          <a:off x="9377464" y="423355"/>
          <a:ext cx="2657195" cy="24446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0" name="Title 1">
            <a:extLst>
              <a:ext uri="{FF2B5EF4-FFF2-40B4-BE49-F238E27FC236}">
                <a16:creationId xmlns:a16="http://schemas.microsoft.com/office/drawing/2014/main" id="{370260DA-0B0D-3E44-ED27-972A87A87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4403" y="423355"/>
            <a:ext cx="6263194" cy="690017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285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8C42A-1666-E47E-A075-C34A307472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80897" y="3092652"/>
            <a:ext cx="8846700" cy="16752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r-Latn-RS" dirty="0"/>
              <a:t>Metode koje ćemo koristiti iz </a:t>
            </a:r>
            <a:r>
              <a:rPr lang="sr-Latn-RS" dirty="0" err="1"/>
              <a:t>DefaultTreeModel</a:t>
            </a:r>
            <a:r>
              <a:rPr lang="sr-Latn-RS" dirty="0"/>
              <a:t> klase:</a:t>
            </a:r>
          </a:p>
          <a:p>
            <a:r>
              <a:rPr lang="en-US" dirty="0"/>
              <a:t>reload(</a:t>
            </a:r>
            <a:r>
              <a:rPr lang="en-US" dirty="0" err="1"/>
              <a:t>TreeNode</a:t>
            </a:r>
            <a:r>
              <a:rPr lang="en-US" dirty="0"/>
              <a:t> node): void</a:t>
            </a:r>
            <a:br>
              <a:rPr lang="en-US" dirty="0"/>
            </a:br>
            <a:r>
              <a:rPr lang="en-US" sz="2200" dirty="0"/>
              <a:t>Invoke this method if you've modified the </a:t>
            </a:r>
            <a:r>
              <a:rPr lang="en-US" sz="2200" dirty="0" err="1"/>
              <a:t>TreeNodes</a:t>
            </a:r>
            <a:r>
              <a:rPr lang="en-US" sz="2200" dirty="0"/>
              <a:t> upon which this model depends.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D29C139-3637-5600-90DE-856052079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4403" y="423355"/>
            <a:ext cx="6263194" cy="690017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2978A4C6-C7B6-B8C9-AA2D-BCF9910B6E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4726522"/>
              </p:ext>
            </p:extLst>
          </p:nvPr>
        </p:nvGraphicFramePr>
        <p:xfrm>
          <a:off x="9423323" y="423355"/>
          <a:ext cx="2611336" cy="2538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2023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4C94CAE-52FB-F7CC-0D4B-D41225AD9A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7589" y="2407298"/>
            <a:ext cx="6263195" cy="19594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sr-Latn-RS" dirty="0"/>
              <a:t>Metode koje ćemo koristiti:</a:t>
            </a:r>
          </a:p>
          <a:p>
            <a:r>
              <a:rPr lang="sr-Latn-RS" dirty="0" err="1"/>
              <a:t>isLeaf</a:t>
            </a:r>
            <a:r>
              <a:rPr lang="en-US" dirty="0"/>
              <a:t>():Boolean</a:t>
            </a:r>
            <a:br>
              <a:rPr lang="en-US" dirty="0"/>
            </a:br>
            <a:r>
              <a:rPr lang="en-US" sz="2000" dirty="0"/>
              <a:t>Returns true if the receiver is a leaf.</a:t>
            </a:r>
          </a:p>
          <a:p>
            <a:r>
              <a:rPr lang="en-US" dirty="0" err="1"/>
              <a:t>getParent</a:t>
            </a:r>
            <a:r>
              <a:rPr lang="en-US" dirty="0"/>
              <a:t>(): </a:t>
            </a:r>
            <a:r>
              <a:rPr lang="en-US" dirty="0" err="1"/>
              <a:t>TreeNode</a:t>
            </a:r>
            <a:br>
              <a:rPr lang="en-US" dirty="0"/>
            </a:br>
            <a:r>
              <a:rPr lang="en-US" sz="2000" dirty="0"/>
              <a:t>Returns the parent </a:t>
            </a:r>
            <a:r>
              <a:rPr lang="en-US" sz="2000" dirty="0" err="1"/>
              <a:t>TreeNode</a:t>
            </a:r>
            <a:r>
              <a:rPr lang="en-US" sz="2000" dirty="0"/>
              <a:t> of the receiver.</a:t>
            </a:r>
          </a:p>
          <a:p>
            <a:endParaRPr lang="sr-Latn-R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85A0F61-3857-788D-E078-ED52D864C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688" y="376702"/>
            <a:ext cx="6263194" cy="690017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CFBF9FE-93A6-CA24-27C2-3B413F1492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310640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8CF4CD2-9C9C-A03D-CC1E-17910DFCAE8E}"/>
              </a:ext>
            </a:extLst>
          </p:cNvPr>
          <p:cNvSpPr txBox="1">
            <a:spLocks/>
          </p:cNvSpPr>
          <p:nvPr/>
        </p:nvSpPr>
        <p:spPr>
          <a:xfrm>
            <a:off x="287590" y="1499345"/>
            <a:ext cx="4499014" cy="413431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sz="2400" dirty="0" err="1"/>
              <a:t>public</a:t>
            </a:r>
            <a:r>
              <a:rPr lang="sr-Latn-RS" sz="2400" dirty="0"/>
              <a:t> </a:t>
            </a:r>
            <a:r>
              <a:rPr lang="sr-Latn-RS" sz="2400" dirty="0" err="1"/>
              <a:t>Interface</a:t>
            </a:r>
            <a:r>
              <a:rPr lang="sr-Latn-RS" sz="2400" dirty="0"/>
              <a:t> </a:t>
            </a:r>
            <a:r>
              <a:rPr lang="sr-Latn-RS" sz="2400" dirty="0" err="1"/>
              <a:t>TreeNode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75931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5A4B4-54BA-58B0-9BE5-9D4B7A9BF2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7589" y="2407299"/>
            <a:ext cx="7064933" cy="2108718"/>
          </a:xfrm>
        </p:spPr>
        <p:txBody>
          <a:bodyPr/>
          <a:lstStyle/>
          <a:p>
            <a:pPr marL="0" indent="0">
              <a:buNone/>
            </a:pPr>
            <a:r>
              <a:rPr lang="sr-Latn-RS" dirty="0"/>
              <a:t>Metode koje ćemo koristiti:</a:t>
            </a:r>
          </a:p>
          <a:p>
            <a:r>
              <a:rPr lang="en-US" dirty="0"/>
              <a:t>remove(</a:t>
            </a:r>
            <a:r>
              <a:rPr lang="en-US" dirty="0" err="1"/>
              <a:t>MutableTreeNode</a:t>
            </a:r>
            <a:r>
              <a:rPr lang="en-US" dirty="0"/>
              <a:t> node)</a:t>
            </a:r>
            <a:r>
              <a:rPr lang="sr-Latn-RS" dirty="0"/>
              <a:t>:</a:t>
            </a:r>
            <a:r>
              <a:rPr lang="sr-Latn-RS" dirty="0" err="1"/>
              <a:t>void</a:t>
            </a:r>
            <a:br>
              <a:rPr lang="sr-Latn-RS" dirty="0"/>
            </a:br>
            <a:r>
              <a:rPr lang="en-US" sz="2000" dirty="0"/>
              <a:t>Removes node from the receiver.</a:t>
            </a:r>
            <a:endParaRPr lang="sr-Latn-RS" sz="2000" dirty="0"/>
          </a:p>
          <a:p>
            <a:r>
              <a:rPr lang="en-US" dirty="0" err="1"/>
              <a:t>setUserObject</a:t>
            </a:r>
            <a:r>
              <a:rPr lang="en-US" dirty="0"/>
              <a:t>(Object object)</a:t>
            </a:r>
            <a:r>
              <a:rPr lang="sr-Latn-RS" dirty="0"/>
              <a:t>:</a:t>
            </a:r>
            <a:r>
              <a:rPr lang="sr-Latn-RS" dirty="0" err="1"/>
              <a:t>void</a:t>
            </a:r>
            <a:br>
              <a:rPr lang="sr-Latn-RS" dirty="0"/>
            </a:br>
            <a:r>
              <a:rPr lang="en-US" sz="2000" dirty="0"/>
              <a:t>Resets the user object of the receiver to object.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F810714-8AAE-6E62-76F2-A87B084FF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688" y="376702"/>
            <a:ext cx="6263194" cy="690017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Pre nego što krenemo ….</a:t>
            </a:r>
            <a:endParaRPr lang="en-US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6618C61F-E9FB-2F7D-F928-AD23BC6B50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3916312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19FC10-BB1F-CD05-5633-A929780383B4}"/>
              </a:ext>
            </a:extLst>
          </p:cNvPr>
          <p:cNvSpPr txBox="1">
            <a:spLocks/>
          </p:cNvSpPr>
          <p:nvPr/>
        </p:nvSpPr>
        <p:spPr>
          <a:xfrm>
            <a:off x="287590" y="1499345"/>
            <a:ext cx="4480353" cy="690017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sz="2400" dirty="0" err="1"/>
              <a:t>public</a:t>
            </a:r>
            <a:r>
              <a:rPr lang="sr-Latn-RS" sz="2400" dirty="0"/>
              <a:t> </a:t>
            </a:r>
            <a:r>
              <a:rPr lang="sr-Latn-RS" sz="2400" dirty="0" err="1"/>
              <a:t>Interface</a:t>
            </a:r>
            <a:r>
              <a:rPr lang="sr-Latn-RS" sz="2400" dirty="0"/>
              <a:t> </a:t>
            </a:r>
            <a:r>
              <a:rPr lang="sr-Latn-RS" sz="2400" dirty="0" err="1"/>
              <a:t>MutableTreeNode</a:t>
            </a:r>
            <a:br>
              <a:rPr lang="sr-Latn-RS" sz="2400" dirty="0"/>
            </a:br>
            <a:r>
              <a:rPr lang="sr-Latn-RS" sz="2400" b="1" i="1" dirty="0" err="1"/>
              <a:t>extends</a:t>
            </a:r>
            <a:r>
              <a:rPr lang="sr-Latn-RS" sz="2400" dirty="0"/>
              <a:t> </a:t>
            </a:r>
            <a:r>
              <a:rPr lang="sr-Latn-RS" sz="2400" dirty="0" err="1"/>
              <a:t>TreeNode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985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556661-C331-6369-0A65-5B4E0300C0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7590" y="2432792"/>
            <a:ext cx="8604483" cy="42012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Polja</a:t>
            </a:r>
            <a:r>
              <a:rPr lang="en-US" dirty="0"/>
              <a:t>:</a:t>
            </a:r>
          </a:p>
          <a:p>
            <a:r>
              <a:rPr lang="en-US" dirty="0"/>
              <a:t>protected Boolean </a:t>
            </a:r>
            <a:r>
              <a:rPr lang="en-US" b="1" dirty="0" err="1"/>
              <a:t>allowsChildren</a:t>
            </a:r>
            <a:br>
              <a:rPr lang="en-US" b="1" dirty="0"/>
            </a:br>
            <a:r>
              <a:rPr lang="en-US" sz="2000" dirty="0"/>
              <a:t>true if the node is able to have children</a:t>
            </a:r>
          </a:p>
          <a:p>
            <a:r>
              <a:rPr lang="en-US" dirty="0"/>
              <a:t>protected Vector </a:t>
            </a:r>
            <a:r>
              <a:rPr lang="en-US" b="1" dirty="0"/>
              <a:t>children</a:t>
            </a:r>
            <a:br>
              <a:rPr lang="en-US" b="1" dirty="0"/>
            </a:br>
            <a:r>
              <a:rPr lang="en-US" sz="2000" dirty="0"/>
              <a:t>array of children, may be null if this node has no children</a:t>
            </a:r>
          </a:p>
          <a:p>
            <a:r>
              <a:rPr lang="en-US" dirty="0"/>
              <a:t>static Enumeration&lt;</a:t>
            </a:r>
            <a:r>
              <a:rPr lang="en-US" dirty="0" err="1"/>
              <a:t>TreeNode</a:t>
            </a:r>
            <a:r>
              <a:rPr lang="en-US" dirty="0"/>
              <a:t>&gt; </a:t>
            </a:r>
            <a:r>
              <a:rPr lang="en-US" b="1" dirty="0"/>
              <a:t>EMPTY_ENUMERATION</a:t>
            </a:r>
            <a:br>
              <a:rPr lang="en-US" b="1" dirty="0"/>
            </a:br>
            <a:r>
              <a:rPr lang="en-US" sz="2000" dirty="0"/>
              <a:t>An enumeration that is always empty.</a:t>
            </a:r>
          </a:p>
          <a:p>
            <a:r>
              <a:rPr lang="en-US" dirty="0"/>
              <a:t>protected </a:t>
            </a:r>
            <a:r>
              <a:rPr lang="en-US" dirty="0" err="1"/>
              <a:t>MutableTreeNode</a:t>
            </a:r>
            <a:r>
              <a:rPr lang="en-US" dirty="0"/>
              <a:t> </a:t>
            </a:r>
            <a:r>
              <a:rPr lang="en-US" b="1" dirty="0"/>
              <a:t>parent</a:t>
            </a:r>
            <a:br>
              <a:rPr lang="en-US" b="1" dirty="0"/>
            </a:br>
            <a:r>
              <a:rPr lang="en-US" sz="2000" dirty="0"/>
              <a:t>this node's parent, or null if this node has no parent</a:t>
            </a:r>
          </a:p>
          <a:p>
            <a:r>
              <a:rPr lang="en-US" dirty="0"/>
              <a:t>protected Object </a:t>
            </a:r>
            <a:r>
              <a:rPr lang="en-US" b="1" dirty="0" err="1"/>
              <a:t>userObject</a:t>
            </a:r>
            <a:br>
              <a:rPr lang="en-US" dirty="0"/>
            </a:br>
            <a:r>
              <a:rPr lang="en-US" sz="2000" dirty="0"/>
              <a:t>optional user object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C446B4A-A2BD-C6B1-6D31-5A5DB8436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688" y="376702"/>
            <a:ext cx="6263194" cy="690017"/>
          </a:xfrm>
        </p:spPr>
        <p:txBody>
          <a:bodyPr>
            <a:normAutofit/>
          </a:bodyPr>
          <a:lstStyle/>
          <a:p>
            <a:r>
              <a:rPr lang="sr-Latn-RS" sz="4000" dirty="0"/>
              <a:t>Pre nego što krenemo ….</a:t>
            </a:r>
            <a:endParaRPr lang="en-US" sz="4000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54A4B28-F48B-A386-5FD3-70FFDCE902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1487222"/>
              </p:ext>
            </p:extLst>
          </p:nvPr>
        </p:nvGraphicFramePr>
        <p:xfrm>
          <a:off x="8892073" y="351946"/>
          <a:ext cx="3086404" cy="361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90A667-02FF-55F2-FF53-573EE867D976}"/>
              </a:ext>
            </a:extLst>
          </p:cNvPr>
          <p:cNvSpPr txBox="1">
            <a:spLocks/>
          </p:cNvSpPr>
          <p:nvPr/>
        </p:nvSpPr>
        <p:spPr>
          <a:xfrm>
            <a:off x="287590" y="1284740"/>
            <a:ext cx="6505097" cy="963937"/>
          </a:xfrm>
          <a:prstGeom prst="rect">
            <a:avLst/>
          </a:prstGeom>
          <a:solidFill>
            <a:schemeClr val="bg1"/>
          </a:solidFill>
          <a:ln w="127000">
            <a:solidFill>
              <a:schemeClr val="bg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r-Latn-RS" sz="2400" dirty="0" err="1"/>
              <a:t>public</a:t>
            </a:r>
            <a:r>
              <a:rPr lang="sr-Latn-RS" sz="2400" dirty="0"/>
              <a:t> </a:t>
            </a:r>
            <a:r>
              <a:rPr lang="sr-Latn-RS" sz="2400" dirty="0" err="1"/>
              <a:t>Interface</a:t>
            </a:r>
            <a:r>
              <a:rPr lang="sr-Latn-RS" sz="2400" dirty="0"/>
              <a:t> </a:t>
            </a:r>
            <a:r>
              <a:rPr lang="en-US" sz="2400" dirty="0" err="1"/>
              <a:t>DefaultMutableTreeNode</a:t>
            </a:r>
            <a:br>
              <a:rPr lang="sr-Latn-RS" sz="2400" dirty="0"/>
            </a:br>
            <a:r>
              <a:rPr lang="sr-Latn-RS" sz="2400" b="1" i="1" dirty="0" err="1"/>
              <a:t>extends</a:t>
            </a:r>
            <a:r>
              <a:rPr lang="sr-Latn-RS" sz="2400" dirty="0"/>
              <a:t> </a:t>
            </a:r>
            <a:r>
              <a:rPr lang="en-US" sz="2400" dirty="0"/>
              <a:t>Object</a:t>
            </a:r>
            <a:br>
              <a:rPr lang="en-US" sz="2400" dirty="0"/>
            </a:br>
            <a:r>
              <a:rPr lang="en-US" sz="2400" b="1" i="1" dirty="0"/>
              <a:t>implements</a:t>
            </a:r>
            <a:r>
              <a:rPr lang="en-US" sz="2400" dirty="0"/>
              <a:t> Cloneable, </a:t>
            </a:r>
            <a:r>
              <a:rPr lang="en-US" sz="2400" dirty="0" err="1"/>
              <a:t>MutableTreeNode</a:t>
            </a:r>
            <a:r>
              <a:rPr lang="en-US" sz="2400" dirty="0"/>
              <a:t>, Serializable</a:t>
            </a:r>
          </a:p>
        </p:txBody>
      </p:sp>
    </p:spTree>
    <p:extLst>
      <p:ext uri="{BB962C8B-B14F-4D97-AF65-F5344CB8AC3E}">
        <p14:creationId xmlns:p14="http://schemas.microsoft.com/office/powerpoint/2010/main" val="292168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763</Words>
  <Application>Microsoft Office PowerPoint</Application>
  <PresentationFormat>Widescreen</PresentationFormat>
  <Paragraphs>81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Helvetica Neue</vt:lpstr>
      <vt:lpstr>Office Theme</vt:lpstr>
      <vt:lpstr>JTree komponenta</vt:lpstr>
      <vt:lpstr>Čemu služi JTree komponenta?</vt:lpstr>
      <vt:lpstr>Kako se koristi Jtree komponenta?</vt:lpstr>
      <vt:lpstr>Pre nego što krenemo ….</vt:lpstr>
      <vt:lpstr>Pre nego što krenemo ….</vt:lpstr>
      <vt:lpstr>Pre nego što krenemo ….</vt:lpstr>
      <vt:lpstr>Pre nego što krenemo ….</vt:lpstr>
      <vt:lpstr>Pre nego što krenemo ….</vt:lpstr>
      <vt:lpstr>Pre nego što krenemo ….</vt:lpstr>
      <vt:lpstr>PowerPoint Presentation</vt:lpstr>
      <vt:lpstr>PowerPoint Presentation</vt:lpstr>
      <vt:lpstr>Krećemo da kucamo  ✈️ Hvala na pažnji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JTree komponenta</dc:title>
  <dc:creator>Stefan Veljković | 2019/1030</dc:creator>
  <cp:lastModifiedBy>Stefan Veljković | 2019/1030</cp:lastModifiedBy>
  <cp:revision>3</cp:revision>
  <dcterms:created xsi:type="dcterms:W3CDTF">2022-10-30T16:55:31Z</dcterms:created>
  <dcterms:modified xsi:type="dcterms:W3CDTF">2022-10-31T00:37:50Z</dcterms:modified>
</cp:coreProperties>
</file>

<file path=docProps/thumbnail.jpeg>
</file>